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  <p:sldMasterId id="2147483652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MqQ8JjO/aUkZuZ3TUPnuev02M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customschemas.google.com/relationships/presentationmetadata" Target="metadata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4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dp6.com.br/apache-kafka-o-que-%C3%A9-e-como-funciona-300a5736e388" TargetMode="External"/><Relationship Id="rId3" Type="http://schemas.openxmlformats.org/officeDocument/2006/relationships/hyperlink" Target="https://cooperati.com.br/2013/02/oracle-criando-um-dblink/" TargetMode="External"/><Relationship Id="rId4" Type="http://schemas.openxmlformats.org/officeDocument/2006/relationships/hyperlink" Target="https://aws.amazon.com/pt/architecture/iot/?cards-all.sort-by=item.additionalFields.sortDate&amp;cards-all.sort-order=desc&amp;awsf.content-type=*all&amp;awsf.methodology=*al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figure/Figura-01-Arquitetura-de-um-DW-O-ambiente-OLTP-Online-Transaction-Processing_fig1_327824576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arn.microsoft.com/pt-br/azure/architecture/example-scenario/data/power-bi-write-back-power-app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a3ea93ab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ea3ea93ab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a3ea93ab9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ea3ea93ab9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a3ea93ab9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ea3ea93ab9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a3ea93ab9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ea3ea93ab9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ea3ea93ab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2ea3ea93ab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a3ea93ab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2ea3ea93ab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a3ea93ab9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2ea3ea93ab9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a3ea93ab9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https://blog.dp6.com.br/apache-kafka-o-que-%C3%A9-e-como-funciona-300a5736e388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https://cooperati.com.br/2013/02/oracle-criando-um-dblink/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https://aws.amazon.com/pt/architecture/iot/?cards-all.sort-by=item.additionalFields.sortDate&amp;cards-all.sort-order=desc&amp;awsf.content-type=*all&amp;awsf.methodology=*all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ea3ea93ab9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a3ea93ab9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https://www.researchgate.net/figure/Figura-01-Arquitetura-de-um-DW-O-ambiente-OLTP-Online-Transaction-Processing_fig1_327824576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ea3ea93ab9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a3ea93ab9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https://learn.microsoft.com/pt-br/azure/architecture/example-scenario/data/power-bi-write-back-power-apps</a:t>
            </a:r>
            <a:endParaRPr/>
          </a:p>
        </p:txBody>
      </p:sp>
      <p:sp>
        <p:nvSpPr>
          <p:cNvPr id="101" name="Google Shape;101;g2ea3ea93ab9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>
  <p:cSld name="Texto e Título Vertical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>
  <p:cSld name="Texto e Título Vertic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>
  <p:cSld name="Texto e Título Vertical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jpg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theme" Target="../theme/theme5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2">
            <a:alphaModFix/>
          </a:blip>
          <a:srcRect b="0" l="48224" r="0" t="0"/>
          <a:stretch/>
        </p:blipFill>
        <p:spPr>
          <a:xfrm>
            <a:off x="5879592" y="-1016"/>
            <a:ext cx="6312408" cy="686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0"/>
          <p:cNvPicPr preferRelativeResize="0"/>
          <p:nvPr/>
        </p:nvPicPr>
        <p:blipFill rotWithShape="1">
          <a:blip r:embed="rId3">
            <a:alphaModFix/>
          </a:blip>
          <a:srcRect b="0" l="0" r="84922" t="64662"/>
          <a:stretch/>
        </p:blipFill>
        <p:spPr>
          <a:xfrm>
            <a:off x="0" y="4425696"/>
            <a:ext cx="1838325" cy="2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/>
          <p:cNvPicPr preferRelativeResize="0"/>
          <p:nvPr/>
        </p:nvPicPr>
        <p:blipFill rotWithShape="1">
          <a:blip r:embed="rId4">
            <a:alphaModFix/>
          </a:blip>
          <a:srcRect b="14790" l="0" r="-7020" t="0"/>
          <a:stretch/>
        </p:blipFill>
        <p:spPr>
          <a:xfrm>
            <a:off x="801046" y="713766"/>
            <a:ext cx="1375226" cy="114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2461486"/>
            <a:ext cx="12192000" cy="2238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4"/>
          <p:cNvPicPr preferRelativeResize="0"/>
          <p:nvPr/>
        </p:nvPicPr>
        <p:blipFill rotWithShape="1">
          <a:blip r:embed="rId1">
            <a:alphaModFix/>
          </a:blip>
          <a:srcRect b="85244" l="0" r="0" t="0"/>
          <a:stretch/>
        </p:blipFill>
        <p:spPr>
          <a:xfrm>
            <a:off x="0" y="1"/>
            <a:ext cx="12192001" cy="10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2">
            <a:alphaModFix/>
          </a:blip>
          <a:srcRect b="-5288" l="0" r="32048" t="-1"/>
          <a:stretch/>
        </p:blipFill>
        <p:spPr>
          <a:xfrm>
            <a:off x="10429388" y="6147910"/>
            <a:ext cx="1449185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4"/>
          <p:cNvSpPr/>
          <p:nvPr/>
        </p:nvSpPr>
        <p:spPr>
          <a:xfrm>
            <a:off x="238125" y="1133475"/>
            <a:ext cx="11715750" cy="4895850"/>
          </a:xfrm>
          <a:prstGeom prst="rect">
            <a:avLst/>
          </a:prstGeom>
          <a:noFill/>
          <a:ln cap="flat" cmpd="sng" w="12700">
            <a:solidFill>
              <a:srgbClr val="01BD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1">
            <a:alphaModFix/>
          </a:blip>
          <a:srcRect b="-5288" l="0" r="32048" t="-1"/>
          <a:stretch/>
        </p:blipFill>
        <p:spPr>
          <a:xfrm>
            <a:off x="10429388" y="6147910"/>
            <a:ext cx="1449185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6"/>
          <p:cNvSpPr/>
          <p:nvPr/>
        </p:nvSpPr>
        <p:spPr>
          <a:xfrm>
            <a:off x="228076" y="249219"/>
            <a:ext cx="11729461" cy="5779791"/>
          </a:xfrm>
          <a:prstGeom prst="rect">
            <a:avLst/>
          </a:prstGeom>
          <a:noFill/>
          <a:ln cap="flat" cmpd="sng" w="12700">
            <a:solidFill>
              <a:srgbClr val="01BD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6B9E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0011"/>
            <a:ext cx="12192000" cy="687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4"/>
          <p:cNvPicPr preferRelativeResize="0"/>
          <p:nvPr/>
        </p:nvPicPr>
        <p:blipFill rotWithShape="1">
          <a:blip r:embed="rId2">
            <a:alphaModFix/>
          </a:blip>
          <a:srcRect b="41409" l="39300" r="39575" t="26070"/>
          <a:stretch/>
        </p:blipFill>
        <p:spPr>
          <a:xfrm>
            <a:off x="4791456" y="1783080"/>
            <a:ext cx="2575502" cy="223683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 txBox="1"/>
          <p:nvPr/>
        </p:nvSpPr>
        <p:spPr>
          <a:xfrm>
            <a:off x="-1" y="2460603"/>
            <a:ext cx="12192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6000">
                <a:solidFill>
                  <a:srgbClr val="4A6B9E"/>
                </a:solidFill>
                <a:latin typeface="Trebuchet MS"/>
                <a:ea typeface="Trebuchet MS"/>
                <a:cs typeface="Trebuchet MS"/>
                <a:sym typeface="Trebuchet MS"/>
              </a:rPr>
              <a:t>Conceitos e princípios de arquitetura de dados</a:t>
            </a:r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-2" y="4211913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1BDC4"/>
                </a:solidFill>
                <a:latin typeface="Trebuchet MS"/>
                <a:ea typeface="Trebuchet MS"/>
                <a:cs typeface="Trebuchet MS"/>
                <a:sym typeface="Trebuchet MS"/>
              </a:rPr>
              <a:t>Marco Teixeira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a3ea93ab9_0_90"/>
          <p:cNvSpPr txBox="1"/>
          <p:nvPr/>
        </p:nvSpPr>
        <p:spPr>
          <a:xfrm>
            <a:off x="467552" y="315405"/>
            <a:ext cx="1030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Arquitetura de dados deve ser abordada por diferentes p</a:t>
            </a:r>
            <a:r>
              <a:rPr b="1" i="0" lang="pt-BR" sz="26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erspectivas</a:t>
            </a:r>
            <a:endParaRPr b="0" i="0" sz="31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ea3ea93ab9_0_90"/>
          <p:cNvSpPr txBox="1"/>
          <p:nvPr/>
        </p:nvSpPr>
        <p:spPr>
          <a:xfrm>
            <a:off x="728799" y="1359625"/>
            <a:ext cx="5007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Exploração de dados e construção de modelos</a:t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Feature Store</a:t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Treinamento e otimização</a:t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Modelo de scoring/inferência</a:t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MLOps - Operação e evolução dos modelos</a:t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ea3ea93ab9_0_90"/>
          <p:cNvSpPr txBox="1"/>
          <p:nvPr/>
        </p:nvSpPr>
        <p:spPr>
          <a:xfrm>
            <a:off x="6937306" y="5536788"/>
            <a:ext cx="38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Arquitetura de referência para MLOps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ea3ea93ab9_0_90"/>
          <p:cNvSpPr txBox="1"/>
          <p:nvPr/>
        </p:nvSpPr>
        <p:spPr>
          <a:xfrm>
            <a:off x="467552" y="782297"/>
            <a:ext cx="6627900" cy="4770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Inteligência Artificial | Ciência de dados | Machine Learning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2ea3ea93ab9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6100" y="1359626"/>
            <a:ext cx="4621334" cy="41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a3ea93ab9_0_103"/>
          <p:cNvSpPr txBox="1"/>
          <p:nvPr/>
        </p:nvSpPr>
        <p:spPr>
          <a:xfrm>
            <a:off x="467550" y="315400"/>
            <a:ext cx="1049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8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Arquitetura de dados deve ser abordada por diferentes p</a:t>
            </a:r>
            <a:r>
              <a:rPr b="1" i="0" lang="pt-BR" sz="27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erspectivas</a:t>
            </a:r>
            <a:endParaRPr b="0" i="0" sz="32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ea3ea93ab9_0_103"/>
          <p:cNvSpPr txBox="1"/>
          <p:nvPr/>
        </p:nvSpPr>
        <p:spPr>
          <a:xfrm>
            <a:off x="733596" y="1381015"/>
            <a:ext cx="4535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Organização centralizada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 Mesh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 Fabric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ea3ea93ab9_0_103"/>
          <p:cNvSpPr txBox="1"/>
          <p:nvPr/>
        </p:nvSpPr>
        <p:spPr>
          <a:xfrm>
            <a:off x="4195445" y="5538061"/>
            <a:ext cx="154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Organização Data Mesh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ea3ea93ab9_0_103"/>
          <p:cNvSpPr txBox="1"/>
          <p:nvPr/>
        </p:nvSpPr>
        <p:spPr>
          <a:xfrm>
            <a:off x="467550" y="789140"/>
            <a:ext cx="6749100" cy="492600"/>
          </a:xfrm>
          <a:prstGeom prst="rect">
            <a:avLst/>
          </a:prstGeom>
          <a:solidFill>
            <a:srgbClr val="E8ECF4"/>
          </a:solidFill>
          <a:ln cap="flat" cmpd="sng" w="9525">
            <a:solidFill>
              <a:srgbClr val="E8E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 organizacional dos times e suas metodologias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2ea3ea93ab9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173" y="3072475"/>
            <a:ext cx="3419579" cy="25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ea3ea93ab9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100" y="3209631"/>
            <a:ext cx="2749770" cy="2385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ea3ea93ab9_0_103"/>
          <p:cNvSpPr txBox="1"/>
          <p:nvPr/>
        </p:nvSpPr>
        <p:spPr>
          <a:xfrm>
            <a:off x="543438" y="5555100"/>
            <a:ext cx="201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Organização centralizada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2ea3ea93ab9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1700" y="3345955"/>
            <a:ext cx="3191924" cy="219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ea3ea93ab9_0_103"/>
          <p:cNvSpPr txBox="1"/>
          <p:nvPr/>
        </p:nvSpPr>
        <p:spPr>
          <a:xfrm>
            <a:off x="8507107" y="5511923"/>
            <a:ext cx="154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Organização Data Fabric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a3ea93ab9_0_120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/>
          </a:p>
        </p:txBody>
      </p:sp>
      <p:sp>
        <p:nvSpPr>
          <p:cNvPr id="135" name="Google Shape;135;g2ea3ea93ab9_0_120"/>
          <p:cNvSpPr txBox="1"/>
          <p:nvPr/>
        </p:nvSpPr>
        <p:spPr>
          <a:xfrm>
            <a:off x="512075" y="2218800"/>
            <a:ext cx="114108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é uma arquitetura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Que tipos de arquitetura de dados existem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Principais atores envolvidos na criação e operação de uma arquitetura de dados</a:t>
            </a:r>
            <a:endParaRPr sz="30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a3ea93ab9_0_125"/>
          <p:cNvSpPr txBox="1"/>
          <p:nvPr/>
        </p:nvSpPr>
        <p:spPr>
          <a:xfrm>
            <a:off x="523314" y="315405"/>
            <a:ext cx="1117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Quem são os profissionais envolvidos no gerenciamento de dados</a:t>
            </a:r>
            <a:endParaRPr b="0" i="0" sz="3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ea3ea93ab9_0_125"/>
          <p:cNvSpPr/>
          <p:nvPr/>
        </p:nvSpPr>
        <p:spPr>
          <a:xfrm>
            <a:off x="317950" y="1678564"/>
            <a:ext cx="2468700" cy="151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ea3ea93ab9_0_125"/>
          <p:cNvSpPr/>
          <p:nvPr/>
        </p:nvSpPr>
        <p:spPr>
          <a:xfrm>
            <a:off x="3221759" y="1678564"/>
            <a:ext cx="2468700" cy="151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ea3ea93ab9_0_125"/>
          <p:cNvSpPr/>
          <p:nvPr/>
        </p:nvSpPr>
        <p:spPr>
          <a:xfrm>
            <a:off x="6262652" y="1678564"/>
            <a:ext cx="2468700" cy="151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ea3ea93ab9_0_125"/>
          <p:cNvSpPr/>
          <p:nvPr/>
        </p:nvSpPr>
        <p:spPr>
          <a:xfrm>
            <a:off x="9420524" y="1678564"/>
            <a:ext cx="2468700" cy="151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ea3ea93ab9_0_125"/>
          <p:cNvSpPr/>
          <p:nvPr/>
        </p:nvSpPr>
        <p:spPr>
          <a:xfrm>
            <a:off x="361887" y="4228499"/>
            <a:ext cx="2468700" cy="151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ea3ea93ab9_0_125"/>
          <p:cNvSpPr/>
          <p:nvPr/>
        </p:nvSpPr>
        <p:spPr>
          <a:xfrm>
            <a:off x="3233978" y="4214400"/>
            <a:ext cx="2468700" cy="151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ea3ea93ab9_0_125"/>
          <p:cNvSpPr/>
          <p:nvPr/>
        </p:nvSpPr>
        <p:spPr>
          <a:xfrm>
            <a:off x="6286488" y="4214400"/>
            <a:ext cx="2468700" cy="151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ea3ea93ab9_0_125"/>
          <p:cNvSpPr/>
          <p:nvPr/>
        </p:nvSpPr>
        <p:spPr>
          <a:xfrm>
            <a:off x="393085" y="1401200"/>
            <a:ext cx="1386600" cy="453000"/>
          </a:xfrm>
          <a:prstGeom prst="roundRect">
            <a:avLst>
              <a:gd fmla="val 16667" name="adj"/>
            </a:avLst>
          </a:prstGeom>
          <a:solidFill>
            <a:srgbClr val="CFD7E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CDO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Chief Data Officer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ea3ea93ab9_0_125"/>
          <p:cNvSpPr/>
          <p:nvPr/>
        </p:nvSpPr>
        <p:spPr>
          <a:xfrm>
            <a:off x="3336474" y="1401200"/>
            <a:ext cx="1386600" cy="453000"/>
          </a:xfrm>
          <a:prstGeom prst="roundRect">
            <a:avLst>
              <a:gd fmla="val 16667" name="adj"/>
            </a:avLst>
          </a:prstGeom>
          <a:solidFill>
            <a:srgbClr val="CFD7E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Líder de Dados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ea3ea93ab9_0_125"/>
          <p:cNvSpPr/>
          <p:nvPr/>
        </p:nvSpPr>
        <p:spPr>
          <a:xfrm>
            <a:off x="6379264" y="1401200"/>
            <a:ext cx="1386600" cy="453000"/>
          </a:xfrm>
          <a:prstGeom prst="roundRect">
            <a:avLst>
              <a:gd fmla="val 16667" name="adj"/>
            </a:avLst>
          </a:prstGeom>
          <a:solidFill>
            <a:srgbClr val="CFD7E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Engenheiro de dados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ea3ea93ab9_0_125"/>
          <p:cNvSpPr/>
          <p:nvPr/>
        </p:nvSpPr>
        <p:spPr>
          <a:xfrm>
            <a:off x="9567627" y="1401200"/>
            <a:ext cx="1386600" cy="453000"/>
          </a:xfrm>
          <a:prstGeom prst="roundRect">
            <a:avLst>
              <a:gd fmla="val 16667" name="adj"/>
            </a:avLst>
          </a:prstGeom>
          <a:solidFill>
            <a:srgbClr val="CFD7E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Analista de dados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ea3ea93ab9_0_125"/>
          <p:cNvSpPr/>
          <p:nvPr/>
        </p:nvSpPr>
        <p:spPr>
          <a:xfrm>
            <a:off x="3336478" y="3929777"/>
            <a:ext cx="1386600" cy="453000"/>
          </a:xfrm>
          <a:prstGeom prst="roundRect">
            <a:avLst>
              <a:gd fmla="val 16667" name="adj"/>
            </a:avLst>
          </a:prstGeom>
          <a:solidFill>
            <a:srgbClr val="CFD7E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Engenheiro  ML / AI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ea3ea93ab9_0_125"/>
          <p:cNvSpPr/>
          <p:nvPr/>
        </p:nvSpPr>
        <p:spPr>
          <a:xfrm>
            <a:off x="434486" y="3943875"/>
            <a:ext cx="1386600" cy="453000"/>
          </a:xfrm>
          <a:prstGeom prst="roundRect">
            <a:avLst>
              <a:gd fmla="val 16667" name="adj"/>
            </a:avLst>
          </a:prstGeom>
          <a:solidFill>
            <a:srgbClr val="CFD7E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Cientista de dados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ea3ea93ab9_0_125"/>
          <p:cNvSpPr/>
          <p:nvPr/>
        </p:nvSpPr>
        <p:spPr>
          <a:xfrm>
            <a:off x="6380294" y="3929777"/>
            <a:ext cx="1386600" cy="453000"/>
          </a:xfrm>
          <a:prstGeom prst="roundRect">
            <a:avLst>
              <a:gd fmla="val 16667" name="adj"/>
            </a:avLst>
          </a:prstGeom>
          <a:solidFill>
            <a:srgbClr val="CFD7E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Curador de dados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ea3ea93ab9_0_125"/>
          <p:cNvSpPr txBox="1"/>
          <p:nvPr/>
        </p:nvSpPr>
        <p:spPr>
          <a:xfrm>
            <a:off x="410016" y="1970238"/>
            <a:ext cx="234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Executivo responsável pela estratégia de dados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Lidera os times todos os times de desenvolvimento e operações da companhia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ea3ea93ab9_0_125"/>
          <p:cNvSpPr txBox="1"/>
          <p:nvPr/>
        </p:nvSpPr>
        <p:spPr>
          <a:xfrm>
            <a:off x="3323173" y="1862159"/>
            <a:ext cx="234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Responsáveis pela execução tática de desenvolvimento e/ou operações de dados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Líderes de cada um dos times de dados da companhia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 ser líderes de desenvolvimento de operações ou de engenharia, BI, ciencia de dados, etc.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ea3ea93ab9_0_125"/>
          <p:cNvSpPr txBox="1"/>
          <p:nvPr/>
        </p:nvSpPr>
        <p:spPr>
          <a:xfrm>
            <a:off x="6372515" y="1919188"/>
            <a:ext cx="234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Responsáveis pelo desenvolvimento e operação das pipelines de ingestão, processamento e limpeza de dados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Devem conhecer bastante de Data Lake, DW e Data Lakehouse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Dominam técnicas e ferramentas de big data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ea3ea93ab9_0_125"/>
          <p:cNvSpPr txBox="1"/>
          <p:nvPr/>
        </p:nvSpPr>
        <p:spPr>
          <a:xfrm>
            <a:off x="9428935" y="1817088"/>
            <a:ext cx="234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Especialistas nas suas áreas de negócio mas conhecem também as técnicas e ferramentas de ingestão e processamentos de dados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Responsáveis por definir indicadores junto do negócio e desenvolver dashboards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Devem conhecer técnicas de Storytelling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ea3ea93ab9_0_125"/>
          <p:cNvSpPr txBox="1"/>
          <p:nvPr/>
        </p:nvSpPr>
        <p:spPr>
          <a:xfrm>
            <a:off x="447437" y="4397097"/>
            <a:ext cx="234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Especialistas em exploração de dados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Dominam estatística e modelagem de machine learning e inteligência artificial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Responsáveis por trazer insights e tendências para a companhia com base nos dados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Desenvolvem modelos preditivos e prescritivos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ea3ea93ab9_0_125"/>
          <p:cNvSpPr txBox="1"/>
          <p:nvPr/>
        </p:nvSpPr>
        <p:spPr>
          <a:xfrm>
            <a:off x="3342306" y="4382999"/>
            <a:ext cx="234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Responsáveis pela produtização dos modelos de machine learning e/ou inteligência artificial desenvolvidos pelos cientistas de dados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Colocam esses modelos em ambiente produtivo na plataforma de dados e são responsáveis pelo sua operação e monitoramento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ea3ea93ab9_0_125"/>
          <p:cNvSpPr txBox="1"/>
          <p:nvPr/>
        </p:nvSpPr>
        <p:spPr>
          <a:xfrm>
            <a:off x="6352836" y="4331949"/>
            <a:ext cx="234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Responsáveis pela governança dos dados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Constroem e operação os catálogos de dados da companhia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Verificam e atuam junto com os restantes profissionais para garantir que dados sensíveis estão acessíveis apenas pelos pelas pessoas certas e apoiam no acesso correto de todos os dados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ea3ea93ab9_0_125"/>
          <p:cNvSpPr/>
          <p:nvPr/>
        </p:nvSpPr>
        <p:spPr>
          <a:xfrm>
            <a:off x="9412217" y="4214400"/>
            <a:ext cx="2468700" cy="151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ea3ea93ab9_0_125"/>
          <p:cNvSpPr/>
          <p:nvPr/>
        </p:nvSpPr>
        <p:spPr>
          <a:xfrm>
            <a:off x="9514879" y="3929777"/>
            <a:ext cx="1386600" cy="453000"/>
          </a:xfrm>
          <a:prstGeom prst="roundRect">
            <a:avLst>
              <a:gd fmla="val 16667" name="adj"/>
            </a:avLst>
          </a:prstGeom>
          <a:solidFill>
            <a:srgbClr val="CFD7E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Arquiteto  de dados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ea3ea93ab9_0_125"/>
          <p:cNvSpPr txBox="1"/>
          <p:nvPr/>
        </p:nvSpPr>
        <p:spPr>
          <a:xfrm>
            <a:off x="9411225" y="4331950"/>
            <a:ext cx="2545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Responsáveis por determinar o modelo transversal de atuação dos times e ferramentas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Manter a consistência das componentes, sistemas e ferramentas que compõem as soluções de dados da companhia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Identificar novas tendências e ferramentas para uma melhoria de toda a plataforma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/>
          </a:p>
        </p:txBody>
      </p:sp>
      <p:sp>
        <p:nvSpPr>
          <p:cNvPr id="39" name="Google Shape;39;p3"/>
          <p:cNvSpPr txBox="1"/>
          <p:nvPr/>
        </p:nvSpPr>
        <p:spPr>
          <a:xfrm>
            <a:off x="512075" y="2218800"/>
            <a:ext cx="114108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é uma arquitetura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Que tipos de arquitetura de dados existem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Principais atores envolvidos na criação e operação de uma arquitetura de dados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ea3ea93ab9_0_1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/>
          </a:p>
        </p:txBody>
      </p:sp>
      <p:sp>
        <p:nvSpPr>
          <p:cNvPr id="45" name="Google Shape;45;g2ea3ea93ab9_0_1"/>
          <p:cNvSpPr txBox="1"/>
          <p:nvPr/>
        </p:nvSpPr>
        <p:spPr>
          <a:xfrm>
            <a:off x="512075" y="2218800"/>
            <a:ext cx="114108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O que é uma arquitetura de dados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Que tipos de arquitetura de dados existem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Principais atores envolvidos na criação e operação de uma arquitetura de dados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/>
        </p:nvSpPr>
        <p:spPr>
          <a:xfrm>
            <a:off x="327825" y="1571100"/>
            <a:ext cx="46218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22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Ciclo de vida do dado:</a:t>
            </a:r>
            <a:endParaRPr b="0" i="0" sz="2200" u="none" cap="none" strike="noStrike">
              <a:solidFill>
                <a:srgbClr val="FFFFFF"/>
              </a:solidFill>
              <a:highlight>
                <a:srgbClr val="17BEB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Captura e ingestão do dado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Integração e movimentação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Limpeza, consistência e armazenamento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Processamento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Gestão da qualidade dos dados e metadados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Gestão de acessos e dados sensíveis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Disponibilização, apresentação e consumo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"/>
          <p:cNvSpPr txBox="1"/>
          <p:nvPr/>
        </p:nvSpPr>
        <p:spPr>
          <a:xfrm>
            <a:off x="467552" y="315400"/>
            <a:ext cx="11340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9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Arquitetura de dados</a:t>
            </a:r>
            <a:endParaRPr b="1" i="0" sz="2900" u="none" cap="none" strike="noStrike">
              <a:solidFill>
                <a:srgbClr val="FFFFFF"/>
              </a:solidFill>
              <a:highlight>
                <a:srgbClr val="17BEB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Conjunto de modelos, desenhos, regras e artefactos que definem padrões para todos dados, sua estrutura, governança e operação</a:t>
            </a:r>
            <a:endParaRPr b="0" i="0" sz="2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 txBox="1"/>
          <p:nvPr/>
        </p:nvSpPr>
        <p:spPr>
          <a:xfrm>
            <a:off x="4991924" y="1571100"/>
            <a:ext cx="32349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23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Estrutura organizacional:</a:t>
            </a:r>
            <a:endParaRPr b="0" i="0" sz="2300" u="none" cap="none" strike="noStrike">
              <a:solidFill>
                <a:srgbClr val="FFFFFF"/>
              </a:solidFill>
              <a:highlight>
                <a:srgbClr val="17BEB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Papéis e competências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Metodologias de trabalho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Papéis e responsabilidades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 txBox="1"/>
          <p:nvPr/>
        </p:nvSpPr>
        <p:spPr>
          <a:xfrm>
            <a:off x="8509547" y="1571100"/>
            <a:ext cx="35727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23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Evolução e operação:</a:t>
            </a:r>
            <a:endParaRPr b="0" i="0" sz="2300" u="none" cap="none" strike="noStrike">
              <a:solidFill>
                <a:srgbClr val="FFFFFF"/>
              </a:solidFill>
              <a:highlight>
                <a:srgbClr val="17BEB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Operação e evolução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DataOps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MLOps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Monitoramento e alarmística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Plano de escalada e atuação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54;p4"/>
          <p:cNvCxnSpPr/>
          <p:nvPr/>
        </p:nvCxnSpPr>
        <p:spPr>
          <a:xfrm flipH="1">
            <a:off x="5002700" y="1612250"/>
            <a:ext cx="7800" cy="3987300"/>
          </a:xfrm>
          <a:prstGeom prst="straightConnector1">
            <a:avLst/>
          </a:prstGeom>
          <a:noFill/>
          <a:ln cap="flat" cmpd="sng" w="9525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5" name="Google Shape;55;p4"/>
          <p:cNvCxnSpPr/>
          <p:nvPr/>
        </p:nvCxnSpPr>
        <p:spPr>
          <a:xfrm flipH="1">
            <a:off x="8421800" y="1612250"/>
            <a:ext cx="17700" cy="4018800"/>
          </a:xfrm>
          <a:prstGeom prst="straightConnector1">
            <a:avLst/>
          </a:prstGeom>
          <a:noFill/>
          <a:ln cap="flat" cmpd="sng" w="9525">
            <a:solidFill>
              <a:srgbClr val="17BEBB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a3ea93ab9_0_12"/>
          <p:cNvSpPr txBox="1"/>
          <p:nvPr/>
        </p:nvSpPr>
        <p:spPr>
          <a:xfrm>
            <a:off x="443211" y="145344"/>
            <a:ext cx="1017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vamos abordar nesta aula</a:t>
            </a:r>
            <a:endParaRPr/>
          </a:p>
        </p:txBody>
      </p:sp>
      <p:sp>
        <p:nvSpPr>
          <p:cNvPr id="61" name="Google Shape;61;g2ea3ea93ab9_0_12"/>
          <p:cNvSpPr txBox="1"/>
          <p:nvPr/>
        </p:nvSpPr>
        <p:spPr>
          <a:xfrm>
            <a:off x="512075" y="2218800"/>
            <a:ext cx="114108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 que é uma arquitetura de dados</a:t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Que tipos de arquitetura de dados existem</a:t>
            </a:r>
            <a:endParaRPr sz="2700">
              <a:solidFill>
                <a:schemeClr val="lt1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Principais atores envolvidos na criação e operação de uma arquitetura de dados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a3ea93ab9_0_17"/>
          <p:cNvSpPr txBox="1"/>
          <p:nvPr/>
        </p:nvSpPr>
        <p:spPr>
          <a:xfrm>
            <a:off x="876513" y="291631"/>
            <a:ext cx="1039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Arquitetura de dados deve ser abordada por diferentes p</a:t>
            </a:r>
            <a:r>
              <a:rPr b="1" i="0" lang="pt-BR" sz="26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erspectivas</a:t>
            </a:r>
            <a:endParaRPr b="0" i="0" sz="31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2ea3ea93ab9_0_17"/>
          <p:cNvSpPr txBox="1"/>
          <p:nvPr/>
        </p:nvSpPr>
        <p:spPr>
          <a:xfrm>
            <a:off x="3859720" y="1161422"/>
            <a:ext cx="6688500" cy="4770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Integração e comunicação de sistemas transacionais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2ea3ea93ab9_0_17"/>
          <p:cNvSpPr txBox="1"/>
          <p:nvPr/>
        </p:nvSpPr>
        <p:spPr>
          <a:xfrm>
            <a:off x="3859720" y="2132679"/>
            <a:ext cx="6688500" cy="4770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de dados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ea3ea93ab9_0_17"/>
          <p:cNvSpPr txBox="1"/>
          <p:nvPr/>
        </p:nvSpPr>
        <p:spPr>
          <a:xfrm>
            <a:off x="3859720" y="4051649"/>
            <a:ext cx="6688500" cy="4770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Inteligência Artificial | Ciência de dados | Machine Learning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2ea3ea93ab9_0_17"/>
          <p:cNvSpPr txBox="1"/>
          <p:nvPr/>
        </p:nvSpPr>
        <p:spPr>
          <a:xfrm>
            <a:off x="3859720" y="5113454"/>
            <a:ext cx="6688500" cy="477000"/>
          </a:xfrm>
          <a:prstGeom prst="rect">
            <a:avLst/>
          </a:prstGeom>
          <a:solidFill>
            <a:srgbClr val="E8ECF4"/>
          </a:solidFill>
          <a:ln cap="flat" cmpd="sng" w="9525">
            <a:solidFill>
              <a:srgbClr val="E8E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 organizacional dos times e suas metodologias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2ea3ea93ab9_0_17"/>
          <p:cNvSpPr txBox="1"/>
          <p:nvPr/>
        </p:nvSpPr>
        <p:spPr>
          <a:xfrm rot="-5400000">
            <a:off x="-640406" y="3126156"/>
            <a:ext cx="4914600" cy="4770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Gerenciamento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ea3ea93ab9_0_17"/>
          <p:cNvSpPr txBox="1"/>
          <p:nvPr/>
        </p:nvSpPr>
        <p:spPr>
          <a:xfrm rot="-5400000">
            <a:off x="24223" y="3126156"/>
            <a:ext cx="4914600" cy="4770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Governança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ea3ea93ab9_0_17"/>
          <p:cNvSpPr txBox="1"/>
          <p:nvPr/>
        </p:nvSpPr>
        <p:spPr>
          <a:xfrm rot="-5400000">
            <a:off x="688853" y="3126156"/>
            <a:ext cx="4914600" cy="4770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Segurança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2ea3ea93ab9_0_17"/>
          <p:cNvSpPr txBox="1"/>
          <p:nvPr/>
        </p:nvSpPr>
        <p:spPr>
          <a:xfrm>
            <a:off x="3859720" y="3092164"/>
            <a:ext cx="6688500" cy="4770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Apresentação | Story Telling | Suporte à tomada de decisão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a3ea93ab9_0_35"/>
          <p:cNvSpPr txBox="1"/>
          <p:nvPr/>
        </p:nvSpPr>
        <p:spPr>
          <a:xfrm>
            <a:off x="772352" y="315404"/>
            <a:ext cx="1035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9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Arquitetura de dados deve ser abordada por diferentes p</a:t>
            </a:r>
            <a:r>
              <a:rPr b="1" i="0" lang="pt-BR" sz="28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erspectivas</a:t>
            </a:r>
            <a:endParaRPr b="0" i="0" sz="33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2ea3ea93ab9_0_35"/>
          <p:cNvSpPr txBox="1"/>
          <p:nvPr/>
        </p:nvSpPr>
        <p:spPr>
          <a:xfrm>
            <a:off x="772352" y="771710"/>
            <a:ext cx="6662400" cy="5079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Integração e comunicação de sistemas transacionais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2ea3ea93ab9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7226" y="3697308"/>
            <a:ext cx="3162735" cy="177653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ea3ea93ab9_0_35"/>
          <p:cNvSpPr txBox="1"/>
          <p:nvPr/>
        </p:nvSpPr>
        <p:spPr>
          <a:xfrm>
            <a:off x="914896" y="1293447"/>
            <a:ext cx="4046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Sistemas monolito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Sistemas orientados a microsserviços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On-premise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Cloud: single ou multi cloud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2ea3ea93ab9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275" y="4012723"/>
            <a:ext cx="2687903" cy="122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ea3ea93ab9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9862" y="3490750"/>
            <a:ext cx="2898313" cy="23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ea3ea93ab9_0_35"/>
          <p:cNvSpPr txBox="1"/>
          <p:nvPr/>
        </p:nvSpPr>
        <p:spPr>
          <a:xfrm>
            <a:off x="679264" y="5215794"/>
            <a:ext cx="25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Arquitetura simples em monolito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ea3ea93ab9_0_35"/>
          <p:cNvSpPr txBox="1"/>
          <p:nvPr/>
        </p:nvSpPr>
        <p:spPr>
          <a:xfrm>
            <a:off x="4397529" y="5397591"/>
            <a:ext cx="25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Arquitetura orientada a microsserviço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ea3ea93ab9_0_35"/>
          <p:cNvSpPr txBox="1"/>
          <p:nvPr/>
        </p:nvSpPr>
        <p:spPr>
          <a:xfrm>
            <a:off x="8775216" y="5533825"/>
            <a:ext cx="25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Arquitetura completa de IoT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a3ea93ab9_0_56"/>
          <p:cNvSpPr txBox="1"/>
          <p:nvPr/>
        </p:nvSpPr>
        <p:spPr>
          <a:xfrm>
            <a:off x="467551" y="315404"/>
            <a:ext cx="9693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9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Arquitetura de dados deve ser abordada por diferentes p</a:t>
            </a:r>
            <a:r>
              <a:rPr b="1" i="0" lang="pt-BR" sz="28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erspectivas</a:t>
            </a:r>
            <a:endParaRPr b="0" i="0" sz="33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ea3ea93ab9_0_56"/>
          <p:cNvSpPr txBox="1"/>
          <p:nvPr/>
        </p:nvSpPr>
        <p:spPr>
          <a:xfrm>
            <a:off x="713386" y="1275077"/>
            <a:ext cx="3788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DW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 lake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 lake house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2ea3ea93ab9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8571" y="2656070"/>
            <a:ext cx="4305227" cy="290308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ea3ea93ab9_0_56"/>
          <p:cNvSpPr txBox="1"/>
          <p:nvPr/>
        </p:nvSpPr>
        <p:spPr>
          <a:xfrm>
            <a:off x="467551" y="763187"/>
            <a:ext cx="6236400" cy="5079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de dados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2ea3ea93ab9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7025" y="2618875"/>
            <a:ext cx="3457080" cy="29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ea3ea93ab9_0_56"/>
          <p:cNvSpPr txBox="1"/>
          <p:nvPr/>
        </p:nvSpPr>
        <p:spPr>
          <a:xfrm>
            <a:off x="2696237" y="5520297"/>
            <a:ext cx="23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Arquitetura de um DW tradicional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ea3ea93ab9_0_56"/>
          <p:cNvSpPr txBox="1"/>
          <p:nvPr/>
        </p:nvSpPr>
        <p:spPr>
          <a:xfrm>
            <a:off x="7613026" y="5491875"/>
            <a:ext cx="23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Arquitetura de data lake em camadas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a3ea93ab9_0_75"/>
          <p:cNvSpPr txBox="1"/>
          <p:nvPr/>
        </p:nvSpPr>
        <p:spPr>
          <a:xfrm>
            <a:off x="467552" y="315405"/>
            <a:ext cx="107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8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Arquitetura de dados deve ser abordada por diferentes p</a:t>
            </a:r>
            <a:r>
              <a:rPr b="1" i="0" lang="pt-BR" sz="2700" u="none" cap="none" strike="noStrike">
                <a:solidFill>
                  <a:srgbClr val="FFFFFF"/>
                </a:solidFill>
                <a:highlight>
                  <a:srgbClr val="17BEBB"/>
                </a:highlight>
                <a:latin typeface="Calibri"/>
                <a:ea typeface="Calibri"/>
                <a:cs typeface="Calibri"/>
                <a:sym typeface="Calibri"/>
              </a:rPr>
              <a:t>erspectivas</a:t>
            </a:r>
            <a:endParaRPr b="0" i="0" sz="32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ea3ea93ab9_0_75"/>
          <p:cNvSpPr txBox="1"/>
          <p:nvPr/>
        </p:nvSpPr>
        <p:spPr>
          <a:xfrm>
            <a:off x="739715" y="1308550"/>
            <a:ext cx="4193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Dashboarding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Self Service BI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Disponibilização para outros sistemas</a:t>
            </a:r>
            <a:endParaRPr b="0" i="0" sz="1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ea3ea93ab9_0_75"/>
          <p:cNvSpPr txBox="1"/>
          <p:nvPr/>
        </p:nvSpPr>
        <p:spPr>
          <a:xfrm>
            <a:off x="467552" y="769413"/>
            <a:ext cx="6904500" cy="4926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Apresentação | Story Telling | Suporte à tomada de decisão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2ea3ea93ab9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7850" y="1737575"/>
            <a:ext cx="4958126" cy="3923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ea3ea93ab9_0_75"/>
          <p:cNvSpPr txBox="1"/>
          <p:nvPr/>
        </p:nvSpPr>
        <p:spPr>
          <a:xfrm>
            <a:off x="5820707" y="5553860"/>
            <a:ext cx="40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Arquitetura de ferramentas de disponibilização em Microsoft Azure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3 - Título e text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 - Título e text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6 - Final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1 - Cap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2020-01-14T17:16:45Z</dcterms:created>
  <dc:creator>Fernando José Ferreira</dc:creator>
</cp:coreProperties>
</file>